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3" r:id="rId1"/>
  </p:sldMasterIdLst>
  <p:notesMasterIdLst>
    <p:notesMasterId r:id="rId9"/>
  </p:notesMasterIdLst>
  <p:sldIdLst>
    <p:sldId id="256" r:id="rId2"/>
    <p:sldId id="257" r:id="rId3"/>
    <p:sldId id="265" r:id="rId4"/>
    <p:sldId id="266" r:id="rId5"/>
    <p:sldId id="263" r:id="rId6"/>
    <p:sldId id="267"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42SBGsq9NXX9umYL/jvB6Q==" hashData="gZTcd91FNK1o1BUMd99ld7bhz+pK7S5/A8jmFjMR8emxqJJ+M1754TWGIAyx4sGGGl3cGfAsE6UirivPyFqlhQ=="/>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73" autoAdjust="0"/>
  </p:normalViewPr>
  <p:slideViewPr>
    <p:cSldViewPr snapToGrid="0">
      <p:cViewPr varScale="1">
        <p:scale>
          <a:sx n="70" d="100"/>
          <a:sy n="70" d="100"/>
        </p:scale>
        <p:origin x="269"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154"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EEF75-E03C-46DE-B47B-2E797D31F13D}" type="datetimeFigureOut">
              <a:rPr lang="en-US" smtClean="0"/>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D0E61B-E7D7-47E4-8FB5-B89106DCD3EB}" type="slidenum">
              <a:rPr lang="en-US" smtClean="0"/>
              <a:t>‹#›</a:t>
            </a:fld>
            <a:endParaRPr lang="en-US"/>
          </a:p>
        </p:txBody>
      </p:sp>
    </p:spTree>
    <p:extLst>
      <p:ext uri="{BB962C8B-B14F-4D97-AF65-F5344CB8AC3E}">
        <p14:creationId xmlns:p14="http://schemas.microsoft.com/office/powerpoint/2010/main" val="2520809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D0E61B-E7D7-47E4-8FB5-B89106DCD3EB}" type="slidenum">
              <a:rPr lang="en-US" smtClean="0"/>
              <a:t>2</a:t>
            </a:fld>
            <a:endParaRPr lang="en-US"/>
          </a:p>
        </p:txBody>
      </p:sp>
    </p:spTree>
    <p:extLst>
      <p:ext uri="{BB962C8B-B14F-4D97-AF65-F5344CB8AC3E}">
        <p14:creationId xmlns:p14="http://schemas.microsoft.com/office/powerpoint/2010/main" val="364927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D0E61B-E7D7-47E4-8FB5-B89106DCD3EB}" type="slidenum">
              <a:rPr lang="en-US" smtClean="0"/>
              <a:t>5</a:t>
            </a:fld>
            <a:endParaRPr lang="en-US"/>
          </a:p>
        </p:txBody>
      </p:sp>
    </p:spTree>
    <p:extLst>
      <p:ext uri="{BB962C8B-B14F-4D97-AF65-F5344CB8AC3E}">
        <p14:creationId xmlns:p14="http://schemas.microsoft.com/office/powerpoint/2010/main" val="3803077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6BC6AECE-47AB-46B4-A0CD-CDE16FC958E0}"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FAD3059-D24B-44BF-B533-5945D2DBE1F5}" type="slidenum">
              <a:rPr lang="en-US" altLang="en-US" smtClean="0"/>
              <a:pPr/>
              <a:t>‹#›</a:t>
            </a:fld>
            <a:endParaRPr lang="en-US" altLang="en-US"/>
          </a:p>
        </p:txBody>
      </p:sp>
    </p:spTree>
    <p:extLst>
      <p:ext uri="{BB962C8B-B14F-4D97-AF65-F5344CB8AC3E}">
        <p14:creationId xmlns:p14="http://schemas.microsoft.com/office/powerpoint/2010/main" val="2870403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F699958-9C20-4A65-AAE2-5E6E03F74BF1}" type="datetimeFigureOut">
              <a:rPr lang="en-US" smtClean="0"/>
              <a:pPr>
                <a:defRPr/>
              </a:pPr>
              <a:t>4/24/2024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B9A64B3-9A67-400A-9870-54544E04F279}" type="slidenum">
              <a:rPr lang="en-US" altLang="en-US" smtClean="0"/>
              <a:pPr/>
              <a:t>‹#›</a:t>
            </a:fld>
            <a:endParaRPr lang="en-US" altLang="en-US"/>
          </a:p>
        </p:txBody>
      </p:sp>
    </p:spTree>
    <p:extLst>
      <p:ext uri="{BB962C8B-B14F-4D97-AF65-F5344CB8AC3E}">
        <p14:creationId xmlns:p14="http://schemas.microsoft.com/office/powerpoint/2010/main" val="1153887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273F819-B231-4540-ABEF-6C6B95E34209}"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A8FD2A5-945F-4CB2-A7F3-1822EF194FCC}" type="slidenum">
              <a:rPr lang="en-US" altLang="en-US" smtClean="0"/>
              <a:pPr/>
              <a:t>‹#›</a:t>
            </a:fld>
            <a:endParaRPr lang="en-US" altLang="en-US"/>
          </a:p>
        </p:txBody>
      </p:sp>
    </p:spTree>
    <p:extLst>
      <p:ext uri="{BB962C8B-B14F-4D97-AF65-F5344CB8AC3E}">
        <p14:creationId xmlns:p14="http://schemas.microsoft.com/office/powerpoint/2010/main" val="3891215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26A832F3-56DF-4D0A-8672-340FE1C92250}"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97ADCC2-349B-4237-B669-A8D1BB342ED3}" type="slidenum">
              <a:rPr lang="en-US" altLang="en-US" smtClean="0"/>
              <a:pPr/>
              <a:t>‹#›</a:t>
            </a:fld>
            <a:endParaRPr lang="en-US" alt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978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667BDA2-D039-46F8-9F4A-39E262B0010A}"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0C57848-1ACF-4863-A6F1-6D6352E5A68D}" type="slidenum">
              <a:rPr lang="en-US" altLang="en-US" smtClean="0"/>
              <a:pPr/>
              <a:t>‹#›</a:t>
            </a:fld>
            <a:endParaRPr lang="en-US" altLang="en-US"/>
          </a:p>
        </p:txBody>
      </p:sp>
    </p:spTree>
    <p:extLst>
      <p:ext uri="{BB962C8B-B14F-4D97-AF65-F5344CB8AC3E}">
        <p14:creationId xmlns:p14="http://schemas.microsoft.com/office/powerpoint/2010/main" val="1952703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5C581F04-F448-4EB7-84F3-56452F2B76A1}" type="datetimeFigureOut">
              <a:rPr lang="en-US" smtClean="0"/>
              <a:pPr>
                <a:defRPr/>
              </a:pPr>
              <a:t>4/24/2024</a:t>
            </a:fld>
            <a:endParaRPr lang="en-US" dirty="0"/>
          </a:p>
        </p:txBody>
      </p:sp>
      <p:sp>
        <p:nvSpPr>
          <p:cNvPr id="4"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210670B-3CAF-488D-BCDF-B5E67889EB6B}" type="slidenum">
              <a:rPr lang="en-US" altLang="en-US" smtClean="0"/>
              <a:pPr/>
              <a:t>‹#›</a:t>
            </a:fld>
            <a:endParaRPr lang="en-US" altLang="en-US"/>
          </a:p>
        </p:txBody>
      </p:sp>
    </p:spTree>
    <p:extLst>
      <p:ext uri="{BB962C8B-B14F-4D97-AF65-F5344CB8AC3E}">
        <p14:creationId xmlns:p14="http://schemas.microsoft.com/office/powerpoint/2010/main" val="1095786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3153CEAB-2F21-4B04-A456-F22285E2BF2E}" type="datetimeFigureOut">
              <a:rPr lang="en-US" smtClean="0"/>
              <a:pPr>
                <a:defRPr/>
              </a:pPr>
              <a:t>4/24/2024</a:t>
            </a:fld>
            <a:endParaRPr lang="en-US" dirty="0"/>
          </a:p>
        </p:txBody>
      </p:sp>
      <p:sp>
        <p:nvSpPr>
          <p:cNvPr id="4"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1F9606C-0595-422C-A09A-83BE270539E1}" type="slidenum">
              <a:rPr lang="en-US" altLang="en-US" smtClean="0"/>
              <a:pPr/>
              <a:t>‹#›</a:t>
            </a:fld>
            <a:endParaRPr lang="en-US" altLang="en-US"/>
          </a:p>
        </p:txBody>
      </p:sp>
    </p:spTree>
    <p:extLst>
      <p:ext uri="{BB962C8B-B14F-4D97-AF65-F5344CB8AC3E}">
        <p14:creationId xmlns:p14="http://schemas.microsoft.com/office/powerpoint/2010/main" val="2339871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6664357-46C3-4BB2-92D4-D81FD5C21852}"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67DDF1A-BC7C-496A-9E92-128024D0B105}" type="slidenum">
              <a:rPr lang="en-US" altLang="en-US" smtClean="0"/>
              <a:pPr/>
              <a:t>‹#›</a:t>
            </a:fld>
            <a:endParaRPr lang="en-US" altLang="en-US"/>
          </a:p>
        </p:txBody>
      </p:sp>
    </p:spTree>
    <p:extLst>
      <p:ext uri="{BB962C8B-B14F-4D97-AF65-F5344CB8AC3E}">
        <p14:creationId xmlns:p14="http://schemas.microsoft.com/office/powerpoint/2010/main" val="2813709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61E883A-31E4-4605-B281-48D977156768}"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AA44884-C57E-4E79-AEC2-EFA8BBE2CF48}" type="slidenum">
              <a:rPr lang="en-US" altLang="en-US" smtClean="0"/>
              <a:pPr/>
              <a:t>‹#›</a:t>
            </a:fld>
            <a:endParaRPr lang="en-US" altLang="en-US"/>
          </a:p>
        </p:txBody>
      </p:sp>
    </p:spTree>
    <p:extLst>
      <p:ext uri="{BB962C8B-B14F-4D97-AF65-F5344CB8AC3E}">
        <p14:creationId xmlns:p14="http://schemas.microsoft.com/office/powerpoint/2010/main" val="658175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F00A777-3006-4762-91C3-CD094410FC08}"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301AE63-E232-4E31-9CFB-C3D36EA008FC}" type="slidenum">
              <a:rPr lang="en-US" altLang="en-US" smtClean="0"/>
              <a:pPr/>
              <a:t>‹#›</a:t>
            </a:fld>
            <a:endParaRPr lang="en-US" altLang="en-US"/>
          </a:p>
        </p:txBody>
      </p:sp>
    </p:spTree>
    <p:extLst>
      <p:ext uri="{BB962C8B-B14F-4D97-AF65-F5344CB8AC3E}">
        <p14:creationId xmlns:p14="http://schemas.microsoft.com/office/powerpoint/2010/main" val="717494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CDD27BB-4D7A-4730-90A0-4F62BACD9D88}" type="datetimeFigureOut">
              <a:rPr lang="en-US" smtClean="0"/>
              <a:pPr>
                <a:defRPr/>
              </a:pPr>
              <a:t>4/24/2024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ACC5C55-F868-491C-A7CA-C8536F6C6DAD}" type="slidenum">
              <a:rPr lang="en-US" altLang="en-US" smtClean="0"/>
              <a:pPr/>
              <a:t>‹#›</a:t>
            </a:fld>
            <a:endParaRPr lang="en-US" altLang="en-US"/>
          </a:p>
        </p:txBody>
      </p:sp>
    </p:spTree>
    <p:extLst>
      <p:ext uri="{BB962C8B-B14F-4D97-AF65-F5344CB8AC3E}">
        <p14:creationId xmlns:p14="http://schemas.microsoft.com/office/powerpoint/2010/main" val="426302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58DD72F8-DCC1-4DD1-8AB4-9EA811BE5606}" type="datetimeFigureOut">
              <a:rPr lang="en-US" smtClean="0"/>
              <a:pPr>
                <a:defRPr/>
              </a:pPr>
              <a:t>4/24/2024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264DA11-7B63-4463-A526-AF3BCE91DA90}" type="slidenum">
              <a:rPr lang="en-US" altLang="en-US" smtClean="0"/>
              <a:pPr/>
              <a:t>‹#›</a:t>
            </a:fld>
            <a:endParaRPr lang="en-US" altLang="en-US"/>
          </a:p>
        </p:txBody>
      </p:sp>
    </p:spTree>
    <p:extLst>
      <p:ext uri="{BB962C8B-B14F-4D97-AF65-F5344CB8AC3E}">
        <p14:creationId xmlns:p14="http://schemas.microsoft.com/office/powerpoint/2010/main" val="339037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C893FCF0-E22C-47A3-9CD9-038C2377F8EB}" type="datetimeFigureOut">
              <a:rPr lang="en-US" smtClean="0"/>
              <a:pPr>
                <a:defRPr/>
              </a:pPr>
              <a:t>4/24/2024</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4CE9951-F099-4FBC-80F3-5B166E1700FF}" type="slidenum">
              <a:rPr lang="en-US" altLang="en-US" smtClean="0"/>
              <a:pPr/>
              <a:t>‹#›</a:t>
            </a:fld>
            <a:endParaRPr lang="en-US" altLang="en-US"/>
          </a:p>
        </p:txBody>
      </p:sp>
    </p:spTree>
    <p:extLst>
      <p:ext uri="{BB962C8B-B14F-4D97-AF65-F5344CB8AC3E}">
        <p14:creationId xmlns:p14="http://schemas.microsoft.com/office/powerpoint/2010/main" val="325611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pPr>
              <a:defRPr/>
            </a:pPr>
            <a:fld id="{F6E0B839-4153-4535-8463-65458D1690DD}" type="datetimeFigureOut">
              <a:rPr lang="en-US" smtClean="0"/>
              <a:pPr>
                <a:defRPr/>
              </a:pPr>
              <a:t>4/24/2024</a:t>
            </a:fld>
            <a:endParaRPr lang="en-US" dirty="0"/>
          </a:p>
        </p:txBody>
      </p:sp>
      <p:sp>
        <p:nvSpPr>
          <p:cNvPr id="5" name="Footer Placeholder 3"/>
          <p:cNvSpPr>
            <a:spLocks noGrp="1"/>
          </p:cNvSpPr>
          <p:nvPr>
            <p:ph type="ftr" sz="quarter" idx="11"/>
          </p:nvPr>
        </p:nvSpPr>
        <p:spPr/>
        <p:txBody>
          <a:bodyPr/>
          <a:lstStyle/>
          <a:p>
            <a:pPr>
              <a:defRPr/>
            </a:pPr>
            <a:endParaRPr lang="en-US"/>
          </a:p>
        </p:txBody>
      </p:sp>
      <p:sp>
        <p:nvSpPr>
          <p:cNvPr id="6" name="Slide Number Placeholder 4"/>
          <p:cNvSpPr>
            <a:spLocks noGrp="1"/>
          </p:cNvSpPr>
          <p:nvPr>
            <p:ph type="sldNum" sz="quarter" idx="12"/>
          </p:nvPr>
        </p:nvSpPr>
        <p:spPr/>
        <p:txBody>
          <a:bodyPr/>
          <a:lstStyle/>
          <a:p>
            <a:fld id="{B21D9D89-EB5C-4028-9880-AB0E1647768F}" type="slidenum">
              <a:rPr lang="en-US" altLang="en-US" smtClean="0"/>
              <a:pPr/>
              <a:t>‹#›</a:t>
            </a:fld>
            <a:endParaRPr lang="en-US" altLang="en-US"/>
          </a:p>
        </p:txBody>
      </p:sp>
    </p:spTree>
    <p:extLst>
      <p:ext uri="{BB962C8B-B14F-4D97-AF65-F5344CB8AC3E}">
        <p14:creationId xmlns:p14="http://schemas.microsoft.com/office/powerpoint/2010/main" val="123307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7F70FB8D-F263-439A-8E09-3451A4504881}" type="datetimeFigureOut">
              <a:rPr lang="en-US" smtClean="0"/>
              <a:pPr>
                <a:defRPr/>
              </a:pPr>
              <a:t>4/24/2024</a:t>
            </a:fld>
            <a:endParaRPr lang="en-US" dirty="0"/>
          </a:p>
        </p:txBody>
      </p:sp>
      <p:sp>
        <p:nvSpPr>
          <p:cNvPr id="5" name="Footer Placeholder 2"/>
          <p:cNvSpPr>
            <a:spLocks noGrp="1"/>
          </p:cNvSpPr>
          <p:nvPr>
            <p:ph type="ftr" sz="quarter" idx="11"/>
          </p:nvPr>
        </p:nvSpPr>
        <p:spPr/>
        <p:txBody>
          <a:bodyPr/>
          <a:lstStyle/>
          <a:p>
            <a:pPr>
              <a:defRPr/>
            </a:pPr>
            <a:endParaRPr lang="en-US"/>
          </a:p>
        </p:txBody>
      </p:sp>
      <p:sp>
        <p:nvSpPr>
          <p:cNvPr id="6" name="Slide Number Placeholder 3"/>
          <p:cNvSpPr>
            <a:spLocks noGrp="1"/>
          </p:cNvSpPr>
          <p:nvPr>
            <p:ph type="sldNum" sz="quarter" idx="12"/>
          </p:nvPr>
        </p:nvSpPr>
        <p:spPr/>
        <p:txBody>
          <a:bodyPr/>
          <a:lstStyle/>
          <a:p>
            <a:fld id="{FAFD4A88-0A0C-4615-8983-00BBC42D628A}" type="slidenum">
              <a:rPr lang="en-US" altLang="en-US" smtClean="0"/>
              <a:pPr/>
              <a:t>‹#›</a:t>
            </a:fld>
            <a:endParaRPr lang="en-US" altLang="en-US"/>
          </a:p>
        </p:txBody>
      </p:sp>
    </p:spTree>
    <p:extLst>
      <p:ext uri="{BB962C8B-B14F-4D97-AF65-F5344CB8AC3E}">
        <p14:creationId xmlns:p14="http://schemas.microsoft.com/office/powerpoint/2010/main" val="236500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pPr>
              <a:defRPr/>
            </a:pPr>
            <a:fld id="{548E049E-8C04-4E6F-8F45-6D8CD7E1A869}" type="datetimeFigureOut">
              <a:rPr lang="en-US" smtClean="0"/>
              <a:pPr>
                <a:defRPr/>
              </a:pPr>
              <a:t>4/24/2024</a:t>
            </a:fld>
            <a:endParaRPr lang="en-US" dirty="0"/>
          </a:p>
        </p:txBody>
      </p:sp>
      <p:sp>
        <p:nvSpPr>
          <p:cNvPr id="5" name="Footer Placeholder 5"/>
          <p:cNvSpPr>
            <a:spLocks noGrp="1"/>
          </p:cNvSpPr>
          <p:nvPr>
            <p:ph type="ftr" sz="quarter" idx="11"/>
          </p:nvPr>
        </p:nvSpPr>
        <p:spPr/>
        <p:txBody>
          <a:bodyPr/>
          <a:lstStyle/>
          <a:p>
            <a:pPr>
              <a:defRPr/>
            </a:pPr>
            <a:endParaRPr lang="en-US"/>
          </a:p>
        </p:txBody>
      </p:sp>
      <p:sp>
        <p:nvSpPr>
          <p:cNvPr id="6" name="Slide Number Placeholder 6"/>
          <p:cNvSpPr>
            <a:spLocks noGrp="1"/>
          </p:cNvSpPr>
          <p:nvPr>
            <p:ph type="sldNum" sz="quarter" idx="12"/>
          </p:nvPr>
        </p:nvSpPr>
        <p:spPr/>
        <p:txBody>
          <a:bodyPr/>
          <a:lstStyle/>
          <a:p>
            <a:fld id="{D5C3B6B9-14D8-4A7A-8A63-044BF021CB7A}" type="slidenum">
              <a:rPr lang="en-US" altLang="en-US" smtClean="0"/>
              <a:pPr/>
              <a:t>‹#›</a:t>
            </a:fld>
            <a:endParaRPr lang="en-US" altLang="en-US"/>
          </a:p>
        </p:txBody>
      </p:sp>
    </p:spTree>
    <p:extLst>
      <p:ext uri="{BB962C8B-B14F-4D97-AF65-F5344CB8AC3E}">
        <p14:creationId xmlns:p14="http://schemas.microsoft.com/office/powerpoint/2010/main" val="167891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00CA99F-E8EA-43AA-A4A3-519B08DC4EB4}" type="datetimeFigureOut">
              <a:rPr lang="en-US" smtClean="0"/>
              <a:pPr>
                <a:defRPr/>
              </a:pPr>
              <a:t>4/24/2024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98B3C6C-ED92-408C-8FA4-1E201595066F}" type="slidenum">
              <a:rPr lang="en-US" altLang="en-US" smtClean="0"/>
              <a:pPr/>
              <a:t>‹#›</a:t>
            </a:fld>
            <a:endParaRPr lang="en-US" altLang="en-US"/>
          </a:p>
        </p:txBody>
      </p:sp>
    </p:spTree>
    <p:extLst>
      <p:ext uri="{BB962C8B-B14F-4D97-AF65-F5344CB8AC3E}">
        <p14:creationId xmlns:p14="http://schemas.microsoft.com/office/powerpoint/2010/main" val="4180141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26A832F3-56DF-4D0A-8672-340FE1C92250}" type="datetimeFigureOut">
              <a:rPr lang="en-US" smtClean="0"/>
              <a:pPr>
                <a:defRPr/>
              </a:pPr>
              <a:t>4/24/2024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97ADCC2-349B-4237-B669-A8D1BB342ED3}" type="slidenum">
              <a:rPr lang="en-US" altLang="en-US" smtClean="0"/>
              <a:pPr/>
              <a:t>‹#›</a:t>
            </a:fld>
            <a:endParaRPr lang="en-US" altLang="en-US"/>
          </a:p>
        </p:txBody>
      </p:sp>
    </p:spTree>
    <p:extLst>
      <p:ext uri="{BB962C8B-B14F-4D97-AF65-F5344CB8AC3E}">
        <p14:creationId xmlns:p14="http://schemas.microsoft.com/office/powerpoint/2010/main" val="3916272951"/>
      </p:ext>
    </p:extLst>
  </p:cSld>
  <p:clrMap bg1="dk1" tx1="lt1" bg2="dk2" tx2="lt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6" r:id="rId13"/>
    <p:sldLayoutId id="2147483867" r:id="rId14"/>
    <p:sldLayoutId id="2147483868" r:id="rId15"/>
    <p:sldLayoutId id="2147483869" r:id="rId16"/>
    <p:sldLayoutId id="2147483870"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7EADA27-E5E5-54E0-47D7-BF0192F329A0}"/>
              </a:ext>
            </a:extLst>
          </p:cNvPr>
          <p:cNvSpPr>
            <a:spLocks noGrp="1" noChangeArrowheads="1"/>
          </p:cNvSpPr>
          <p:nvPr>
            <p:ph type="ctrTitle"/>
          </p:nvPr>
        </p:nvSpPr>
        <p:spPr/>
        <p:txBody>
          <a:bodyPr/>
          <a:lstStyle/>
          <a:p>
            <a:pPr eaLnBrk="1" hangingPunct="1"/>
            <a:r>
              <a:rPr lang="en-US" altLang="en-US" sz="6600" dirty="0"/>
              <a:t>Emotional Intelligence and Stress Management</a:t>
            </a:r>
          </a:p>
        </p:txBody>
      </p:sp>
      <p:sp>
        <p:nvSpPr>
          <p:cNvPr id="3" name="Subtitle 2">
            <a:extLst>
              <a:ext uri="{FF2B5EF4-FFF2-40B4-BE49-F238E27FC236}">
                <a16:creationId xmlns:a16="http://schemas.microsoft.com/office/drawing/2014/main" id="{11629230-76E9-EB5C-FD28-7985B63711CC}"/>
              </a:ext>
            </a:extLst>
          </p:cNvPr>
          <p:cNvSpPr>
            <a:spLocks noGrp="1"/>
          </p:cNvSpPr>
          <p:nvPr>
            <p:ph type="subTitle" idx="1"/>
          </p:nvPr>
        </p:nvSpPr>
        <p:spPr>
          <a:xfrm>
            <a:off x="1155700" y="4776788"/>
            <a:ext cx="9893300" cy="862012"/>
          </a:xfrm>
        </p:spPr>
        <p:txBody>
          <a:bodyPr rtlCol="0">
            <a:normAutofit fontScale="70000" lnSpcReduction="20000"/>
          </a:bodyPr>
          <a:lstStyle/>
          <a:p>
            <a:pPr eaLnBrk="1" fontAlgn="auto" hangingPunct="1">
              <a:spcAft>
                <a:spcPts val="0"/>
              </a:spcAft>
              <a:buClr>
                <a:schemeClr val="bg2">
                  <a:lumMod val="40000"/>
                  <a:lumOff val="60000"/>
                </a:schemeClr>
              </a:buClr>
              <a:buFont typeface="Wingdings 3" charset="2"/>
              <a:buNone/>
              <a:defRPr/>
            </a:pPr>
            <a:r>
              <a:rPr lang="en-US" dirty="0">
                <a:solidFill>
                  <a:schemeClr val="accent1">
                    <a:lumMod val="20000"/>
                    <a:lumOff val="80000"/>
                  </a:schemeClr>
                </a:solidFill>
              </a:rPr>
              <a:t>Meritorious Professor Muhammad Jahanzeb Khan, PhD</a:t>
            </a:r>
          </a:p>
          <a:p>
            <a:pPr eaLnBrk="1" fontAlgn="auto" hangingPunct="1">
              <a:spcAft>
                <a:spcPts val="0"/>
              </a:spcAft>
              <a:buClr>
                <a:schemeClr val="bg2">
                  <a:lumMod val="40000"/>
                  <a:lumOff val="60000"/>
                </a:schemeClr>
              </a:buClr>
              <a:buFont typeface="Wingdings 3" charset="2"/>
              <a:buNone/>
              <a:defRPr/>
            </a:pPr>
            <a:r>
              <a:rPr lang="en-US" dirty="0">
                <a:solidFill>
                  <a:schemeClr val="accent1">
                    <a:lumMod val="20000"/>
                    <a:lumOff val="80000"/>
                  </a:schemeClr>
                </a:solidFill>
              </a:rPr>
              <a:t>Department of Psychology, University of Peshawar, Peshawar </a:t>
            </a:r>
          </a:p>
          <a:p>
            <a:pPr eaLnBrk="1" fontAlgn="auto" hangingPunct="1">
              <a:spcAft>
                <a:spcPts val="0"/>
              </a:spcAft>
              <a:buClr>
                <a:schemeClr val="bg2">
                  <a:lumMod val="40000"/>
                  <a:lumOff val="60000"/>
                </a:schemeClr>
              </a:buClr>
              <a:buFont typeface="Wingdings 3" charset="2"/>
              <a:buNone/>
              <a:defRPr/>
            </a:pPr>
            <a:r>
              <a:rPr lang="en-US" dirty="0">
                <a:solidFill>
                  <a:srgbClr val="FFFF00"/>
                </a:solidFill>
              </a:rPr>
              <a:t>yousafzai@berkeley.edu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F8C7F0E7-2BF2-F063-5245-8841AA3EDFD0}"/>
              </a:ext>
            </a:extLst>
          </p:cNvPr>
          <p:cNvSpPr>
            <a:spLocks noGrp="1" noChangeArrowheads="1"/>
          </p:cNvSpPr>
          <p:nvPr>
            <p:ph type="title"/>
          </p:nvPr>
        </p:nvSpPr>
        <p:spPr>
          <a:xfrm>
            <a:off x="914400" y="609600"/>
            <a:ext cx="10353675" cy="1073150"/>
          </a:xfrm>
        </p:spPr>
        <p:txBody>
          <a:bodyPr/>
          <a:lstStyle/>
          <a:p>
            <a:pPr eaLnBrk="1" hangingPunct="1"/>
            <a:r>
              <a:rPr lang="en-US" altLang="en-US" dirty="0"/>
              <a:t>Intelligence and Emotional intelligence </a:t>
            </a:r>
          </a:p>
        </p:txBody>
      </p:sp>
      <p:sp>
        <p:nvSpPr>
          <p:cNvPr id="3" name="Content Placeholder 2">
            <a:extLst>
              <a:ext uri="{FF2B5EF4-FFF2-40B4-BE49-F238E27FC236}">
                <a16:creationId xmlns:a16="http://schemas.microsoft.com/office/drawing/2014/main" id="{C705B330-F41C-886A-5EE7-97A12EA1B1EA}"/>
              </a:ext>
            </a:extLst>
          </p:cNvPr>
          <p:cNvSpPr>
            <a:spLocks noGrp="1"/>
          </p:cNvSpPr>
          <p:nvPr>
            <p:ph idx="1"/>
          </p:nvPr>
        </p:nvSpPr>
        <p:spPr>
          <a:xfrm>
            <a:off x="683346" y="1888836"/>
            <a:ext cx="10815781" cy="4359564"/>
          </a:xfrm>
        </p:spPr>
        <p:txBody>
          <a:bodyPr rtlCol="0">
            <a:normAutofit/>
          </a:bodyPr>
          <a:lstStyle/>
          <a:p>
            <a:pPr eaLnBrk="1" fontAlgn="auto" hangingPunct="1">
              <a:spcAft>
                <a:spcPts val="0"/>
              </a:spcAft>
              <a:buClr>
                <a:schemeClr val="bg2">
                  <a:lumMod val="40000"/>
                  <a:lumOff val="60000"/>
                </a:schemeClr>
              </a:buClr>
              <a:buFont typeface="Wingdings 3" charset="2"/>
              <a:buChar char=""/>
              <a:defRPr/>
            </a:pPr>
            <a:r>
              <a:rPr lang="en-US" dirty="0"/>
              <a:t>Psychology is the scientific study of mental processes and behavior.</a:t>
            </a:r>
          </a:p>
          <a:p>
            <a:pPr eaLnBrk="1" fontAlgn="auto" hangingPunct="1">
              <a:spcAft>
                <a:spcPts val="0"/>
              </a:spcAft>
              <a:buClr>
                <a:schemeClr val="bg2">
                  <a:lumMod val="40000"/>
                  <a:lumOff val="60000"/>
                </a:schemeClr>
              </a:buClr>
              <a:buFont typeface="Wingdings 3" charset="2"/>
              <a:buChar char=""/>
              <a:defRPr/>
            </a:pPr>
            <a:r>
              <a:rPr lang="en-US" dirty="0"/>
              <a:t>Personality: Cognitive and Affective components. Ability and Temperament</a:t>
            </a:r>
          </a:p>
          <a:p>
            <a:pPr eaLnBrk="1" fontAlgn="auto" hangingPunct="1">
              <a:spcAft>
                <a:spcPts val="0"/>
              </a:spcAft>
              <a:buClr>
                <a:schemeClr val="bg2">
                  <a:lumMod val="40000"/>
                  <a:lumOff val="60000"/>
                </a:schemeClr>
              </a:buClr>
              <a:buFont typeface="Wingdings 3" charset="2"/>
              <a:buChar char=""/>
              <a:defRPr/>
            </a:pPr>
            <a:r>
              <a:rPr lang="en-US" dirty="0"/>
              <a:t>Unlike Sociology here the focus is on individual (in society) as behaviour is exhibited mostly during the process of interaction, which leads to Socialization</a:t>
            </a:r>
          </a:p>
          <a:p>
            <a:pPr eaLnBrk="1" fontAlgn="auto" hangingPunct="1">
              <a:spcAft>
                <a:spcPts val="0"/>
              </a:spcAft>
              <a:buClr>
                <a:schemeClr val="bg2">
                  <a:lumMod val="40000"/>
                  <a:lumOff val="60000"/>
                </a:schemeClr>
              </a:buClr>
              <a:buFont typeface="Wingdings 3" charset="2"/>
              <a:buChar char=""/>
              <a:defRPr/>
            </a:pPr>
            <a:r>
              <a:rPr lang="en-US" dirty="0"/>
              <a:t>This process (socialization) leads to the development of personality. We learn how to respond, behave, and adjust to the environmental demands. It involves internalization of moral and social values, traditions etc. Mores and Folkways: Moral norms—conventions and traditions etc. </a:t>
            </a:r>
          </a:p>
          <a:p>
            <a:pPr eaLnBrk="1" fontAlgn="auto" hangingPunct="1">
              <a:spcAft>
                <a:spcPts val="0"/>
              </a:spcAft>
              <a:buClr>
                <a:schemeClr val="bg2">
                  <a:lumMod val="40000"/>
                  <a:lumOff val="60000"/>
                </a:schemeClr>
              </a:buClr>
              <a:buFont typeface="Wingdings 3" charset="2"/>
              <a:buChar char=""/>
              <a:defRPr/>
            </a:pPr>
            <a:r>
              <a:rPr lang="en-US" dirty="0"/>
              <a:t>Our self concept is shaped </a:t>
            </a:r>
            <a:r>
              <a:rPr lang="en-US" dirty="0">
                <a:solidFill>
                  <a:schemeClr val="tx2"/>
                </a:solidFill>
              </a:rPr>
              <a:t>(individuation)</a:t>
            </a:r>
            <a:r>
              <a:rPr lang="en-US" dirty="0"/>
              <a:t>. The Ideal and Real Self. (Self discrepancy)</a:t>
            </a:r>
          </a:p>
          <a:p>
            <a:pPr eaLnBrk="1" fontAlgn="auto" hangingPunct="1">
              <a:spcAft>
                <a:spcPts val="0"/>
              </a:spcAft>
              <a:buClr>
                <a:schemeClr val="bg2">
                  <a:lumMod val="40000"/>
                  <a:lumOff val="60000"/>
                </a:schemeClr>
              </a:buClr>
              <a:buFont typeface="Wingdings 3" charset="2"/>
              <a:buChar char=""/>
              <a:defRPr/>
            </a:pPr>
            <a:r>
              <a:rPr lang="en-US" dirty="0"/>
              <a:t>There are personal, religious, and societal checks on our behaviour. </a:t>
            </a:r>
            <a:r>
              <a:rPr lang="en-US" sz="1600" dirty="0"/>
              <a:t>(Self evaluation and the perception of evaluation by others(the reflective process).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5B66D1F-BFC6-43F9-F842-3A0749D58D5E}"/>
              </a:ext>
            </a:extLst>
          </p:cNvPr>
          <p:cNvSpPr>
            <a:spLocks noGrp="1"/>
          </p:cNvSpPr>
          <p:nvPr>
            <p:ph type="title"/>
          </p:nvPr>
        </p:nvSpPr>
        <p:spPr/>
        <p:txBody>
          <a:bodyPr/>
          <a:lstStyle/>
          <a:p>
            <a:pPr eaLnBrk="1" hangingPunct="1"/>
            <a:r>
              <a:rPr lang="en-US" altLang="en-US" dirty="0"/>
              <a:t>Ability: Intelligence, Achievement, and Aptitude</a:t>
            </a:r>
          </a:p>
        </p:txBody>
      </p:sp>
      <p:sp>
        <p:nvSpPr>
          <p:cNvPr id="7171" name="Content Placeholder 2">
            <a:extLst>
              <a:ext uri="{FF2B5EF4-FFF2-40B4-BE49-F238E27FC236}">
                <a16:creationId xmlns:a16="http://schemas.microsoft.com/office/drawing/2014/main" id="{E2B2AA0C-F528-824E-EDFB-3D39FBECE93A}"/>
              </a:ext>
            </a:extLst>
          </p:cNvPr>
          <p:cNvSpPr>
            <a:spLocks noGrp="1"/>
          </p:cNvSpPr>
          <p:nvPr>
            <p:ph idx="1"/>
          </p:nvPr>
        </p:nvSpPr>
        <p:spPr>
          <a:xfrm>
            <a:off x="1103313" y="2052638"/>
            <a:ext cx="10119858" cy="4195762"/>
          </a:xfrm>
        </p:spPr>
        <p:txBody>
          <a:bodyPr>
            <a:normAutofit lnSpcReduction="10000"/>
          </a:bodyPr>
          <a:lstStyle/>
          <a:p>
            <a:pPr eaLnBrk="1" hangingPunct="1"/>
            <a:r>
              <a:rPr lang="en-US" altLang="en-US" sz="2400" dirty="0"/>
              <a:t>Intelligence is the global capacity of an individual to think rationally, act purposefully and deal effectively with ones environment.</a:t>
            </a:r>
          </a:p>
          <a:p>
            <a:pPr eaLnBrk="1" hangingPunct="1"/>
            <a:r>
              <a:rPr lang="en-US" altLang="en-US" sz="2400" dirty="0"/>
              <a:t>Utilizing your past experience in the solution of new problems</a:t>
            </a:r>
          </a:p>
          <a:p>
            <a:pPr eaLnBrk="1" hangingPunct="1"/>
            <a:r>
              <a:rPr lang="en-US" altLang="en-US" sz="2400" dirty="0"/>
              <a:t>Intelligence Quotient (IQ)</a:t>
            </a:r>
          </a:p>
          <a:p>
            <a:pPr eaLnBrk="1" hangingPunct="1"/>
            <a:r>
              <a:rPr lang="en-US" altLang="en-US" sz="2400" dirty="0"/>
              <a:t>EQ (EI), Emotional Intelligence Quotient is where temperament meets ability</a:t>
            </a:r>
          </a:p>
          <a:p>
            <a:pPr eaLnBrk="1" hangingPunct="1"/>
            <a:r>
              <a:rPr lang="en-US" altLang="en-US" sz="2400" dirty="0"/>
              <a:t>EQ is generally considered as ones ability to understand and control ones emotions effectively in a positive way for various personal and social purposes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BA06F-B62A-EEBA-0076-31EBDF730147}"/>
              </a:ext>
            </a:extLst>
          </p:cNvPr>
          <p:cNvSpPr>
            <a:spLocks noGrp="1"/>
          </p:cNvSpPr>
          <p:nvPr>
            <p:ph type="title"/>
          </p:nvPr>
        </p:nvSpPr>
        <p:spPr>
          <a:xfrm>
            <a:off x="646113" y="452438"/>
            <a:ext cx="9404350" cy="810305"/>
          </a:xfrm>
        </p:spPr>
        <p:txBody>
          <a:bodyPr/>
          <a:lstStyle/>
          <a:p>
            <a:r>
              <a:rPr lang="en-US" dirty="0"/>
              <a:t>EQ: </a:t>
            </a:r>
            <a:r>
              <a:rPr lang="en-US" sz="2800" b="0" i="0" dirty="0">
                <a:effectLst/>
                <a:latin typeface="+mj-lt"/>
              </a:rPr>
              <a:t>Daniel Goleman, Emotional Intelligence</a:t>
            </a:r>
            <a:endParaRPr lang="en-US" sz="2800" dirty="0"/>
          </a:p>
        </p:txBody>
      </p:sp>
      <p:sp>
        <p:nvSpPr>
          <p:cNvPr id="3" name="Content Placeholder 2">
            <a:extLst>
              <a:ext uri="{FF2B5EF4-FFF2-40B4-BE49-F238E27FC236}">
                <a16:creationId xmlns:a16="http://schemas.microsoft.com/office/drawing/2014/main" id="{9CEC597F-0CE2-78C9-9D5F-82D157160904}"/>
              </a:ext>
            </a:extLst>
          </p:cNvPr>
          <p:cNvSpPr>
            <a:spLocks noGrp="1"/>
          </p:cNvSpPr>
          <p:nvPr>
            <p:ph idx="1"/>
          </p:nvPr>
        </p:nvSpPr>
        <p:spPr>
          <a:xfrm>
            <a:off x="1103313" y="1371600"/>
            <a:ext cx="10283144" cy="4876800"/>
          </a:xfrm>
        </p:spPr>
        <p:txBody>
          <a:bodyPr/>
          <a:lstStyle/>
          <a:p>
            <a:r>
              <a:rPr lang="en-US" dirty="0"/>
              <a:t>EQ is your ability to understand and manage your emotions effectively (and understand others’ emotions too). It has 5 components:</a:t>
            </a:r>
          </a:p>
          <a:p>
            <a:r>
              <a:rPr lang="en-US" dirty="0"/>
              <a:t>Self Awareness: Understanding ones emotional strength, weaknesses, triggers which provides foundation for stress management and other important issues</a:t>
            </a:r>
          </a:p>
          <a:p>
            <a:r>
              <a:rPr lang="en-US" dirty="0"/>
              <a:t>Self Regulation: Managing and controlling your emotional responses effectively in different situations for better resolution of issues</a:t>
            </a:r>
          </a:p>
          <a:p>
            <a:r>
              <a:rPr lang="en-US" dirty="0"/>
              <a:t>Motivation: Despite difficult situations, harnessing emotions to achieve your goals</a:t>
            </a:r>
          </a:p>
          <a:p>
            <a:r>
              <a:rPr lang="en-US" dirty="0"/>
              <a:t>Empathy: Sensing and understanding other peoples’ emotions for better communication and building better social relations and building social capital</a:t>
            </a:r>
          </a:p>
          <a:p>
            <a:r>
              <a:rPr lang="en-US" dirty="0"/>
              <a:t>Social Skills: Using social skills for better communication and networking for resolving conflicts</a:t>
            </a:r>
          </a:p>
        </p:txBody>
      </p:sp>
    </p:spTree>
    <p:extLst>
      <p:ext uri="{BB962C8B-B14F-4D97-AF65-F5344CB8AC3E}">
        <p14:creationId xmlns:p14="http://schemas.microsoft.com/office/powerpoint/2010/main" val="152768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07713-71EF-CCDF-B121-8E4709C92E20}"/>
              </a:ext>
            </a:extLst>
          </p:cNvPr>
          <p:cNvSpPr>
            <a:spLocks noGrp="1"/>
          </p:cNvSpPr>
          <p:nvPr>
            <p:ph type="title"/>
          </p:nvPr>
        </p:nvSpPr>
        <p:spPr/>
        <p:txBody>
          <a:bodyPr/>
          <a:lstStyle/>
          <a:p>
            <a:pPr eaLnBrk="1" hangingPunct="1">
              <a:defRPr/>
            </a:pPr>
            <a:r>
              <a:rPr lang="en-US" dirty="0"/>
              <a:t>Stress: General </a:t>
            </a:r>
            <a:r>
              <a:rPr lang="en-US"/>
              <a:t>Adaptation Syndrome (GAS)</a:t>
            </a:r>
            <a:endParaRPr lang="en-US" dirty="0"/>
          </a:p>
        </p:txBody>
      </p:sp>
      <p:sp>
        <p:nvSpPr>
          <p:cNvPr id="8195" name="Content Placeholder 2">
            <a:extLst>
              <a:ext uri="{FF2B5EF4-FFF2-40B4-BE49-F238E27FC236}">
                <a16:creationId xmlns:a16="http://schemas.microsoft.com/office/drawing/2014/main" id="{73B986F1-7050-C3CB-1E7C-A601FEDCAE21}"/>
              </a:ext>
            </a:extLst>
          </p:cNvPr>
          <p:cNvSpPr>
            <a:spLocks noGrp="1"/>
          </p:cNvSpPr>
          <p:nvPr>
            <p:ph idx="1"/>
          </p:nvPr>
        </p:nvSpPr>
        <p:spPr/>
        <p:txBody>
          <a:bodyPr>
            <a:normAutofit lnSpcReduction="10000"/>
          </a:bodyPr>
          <a:lstStyle/>
          <a:p>
            <a:pPr eaLnBrk="1" hangingPunct="1"/>
            <a:r>
              <a:rPr lang="en-US" altLang="en-US" sz="1600" dirty="0"/>
              <a:t>Stress is an emotional response to react to internal and external stimuli having the potential to challenge you (stressors, different for different individuals out of many stimuli present in the environment)</a:t>
            </a:r>
          </a:p>
          <a:p>
            <a:pPr eaLnBrk="1" hangingPunct="1"/>
            <a:r>
              <a:rPr lang="en-US" altLang="en-US" sz="1600" dirty="0"/>
              <a:t>GAS is a physiologic reaction to stress (eustress or distress) involving 3 stages, Alarm, Resistance, Exhaustion or completion/satisfaction. Long stressful periods are damaging. If the situation is successfully handled the stress goes down.</a:t>
            </a:r>
          </a:p>
          <a:p>
            <a:pPr eaLnBrk="1" hangingPunct="1"/>
            <a:r>
              <a:rPr lang="en-US" altLang="en-US" sz="1600" dirty="0"/>
              <a:t>Prolonged stress leads to Exhaustion (drains your energy) leads to conditions like fatigue, low tolerance, depression, Anxiety, Burnout and might cause BP, Diabetes, CHD. Certain jobs are very stressful</a:t>
            </a:r>
          </a:p>
          <a:p>
            <a:pPr eaLnBrk="1" hangingPunct="1"/>
            <a:r>
              <a:rPr lang="en-US" sz="1600" b="0" i="0" dirty="0">
                <a:effectLst/>
              </a:rPr>
              <a:t>Job stress especially in new jobs, doubt about ones potential, </a:t>
            </a:r>
            <a:r>
              <a:rPr lang="en-US" sz="1600" b="0" i="0" dirty="0">
                <a:effectLst/>
                <a:latin typeface="+mn-lt"/>
              </a:rPr>
              <a:t>Set or Self fulfilling prophecy,</a:t>
            </a:r>
            <a:r>
              <a:rPr lang="en-US" sz="1600" b="0" i="0" dirty="0">
                <a:effectLst/>
                <a:latin typeface="Helvetica Neue"/>
              </a:rPr>
              <a:t> </a:t>
            </a:r>
            <a:r>
              <a:rPr lang="en-US" sz="1600" b="0" i="0" dirty="0">
                <a:effectLst/>
              </a:rPr>
              <a:t>Work Family Conflict</a:t>
            </a:r>
            <a:br>
              <a:rPr lang="en-US" sz="1600" b="0" i="0" dirty="0">
                <a:effectLst/>
              </a:rPr>
            </a:br>
            <a:r>
              <a:rPr lang="en-US" sz="1600" b="0" i="0" dirty="0">
                <a:effectLst/>
              </a:rPr>
              <a:t>Absenteeism, turnover. Burnout and other issues</a:t>
            </a:r>
          </a:p>
          <a:p>
            <a:pPr eaLnBrk="1" hangingPunct="1"/>
            <a:r>
              <a:rPr lang="en-US" sz="1600" b="0" i="0" dirty="0">
                <a:effectLst/>
                <a:latin typeface="+mj-lt"/>
              </a:rPr>
              <a:t>Amygdala vs Prefrontal cortex (bad vs good guy)</a:t>
            </a:r>
            <a:endParaRPr lang="en-US" altLang="en-US" sz="1600" dirty="0"/>
          </a:p>
          <a:p>
            <a:pPr eaLnBrk="1" hangingPunct="1"/>
            <a:r>
              <a:rPr lang="en-US" sz="1600" b="0" i="0" dirty="0">
                <a:effectLst/>
              </a:rPr>
              <a:t>Type A, ambitious,  aggressive,  impatient, competitive</a:t>
            </a:r>
            <a:br>
              <a:rPr lang="en-US" sz="1600" b="0" i="0" dirty="0">
                <a:effectLst/>
              </a:rPr>
            </a:br>
            <a:r>
              <a:rPr lang="en-US" sz="1600" b="0" i="0" dirty="0">
                <a:effectLst/>
              </a:rPr>
              <a:t>Type B, laid back, flexible,  relaxed, patient (Friedman </a:t>
            </a:r>
            <a:r>
              <a:rPr lang="en-US" sz="1600" b="0" i="0">
                <a:effectLst/>
              </a:rPr>
              <a:t>and Rosenman, 70s)</a:t>
            </a:r>
            <a:endParaRPr lang="en-US" altLang="en-US" sz="1600" dirty="0"/>
          </a:p>
          <a:p>
            <a:pPr eaLnBrk="1" hangingPunct="1"/>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0AF58-5439-576C-EBF1-7EA536D8270A}"/>
              </a:ext>
            </a:extLst>
          </p:cNvPr>
          <p:cNvSpPr>
            <a:spLocks noGrp="1"/>
          </p:cNvSpPr>
          <p:nvPr>
            <p:ph type="title"/>
          </p:nvPr>
        </p:nvSpPr>
        <p:spPr/>
        <p:txBody>
          <a:bodyPr/>
          <a:lstStyle/>
          <a:p>
            <a:r>
              <a:rPr lang="en-US" dirty="0"/>
              <a:t>Solution: What is Important</a:t>
            </a:r>
          </a:p>
        </p:txBody>
      </p:sp>
      <p:sp>
        <p:nvSpPr>
          <p:cNvPr id="3" name="Content Placeholder 2">
            <a:extLst>
              <a:ext uri="{FF2B5EF4-FFF2-40B4-BE49-F238E27FC236}">
                <a16:creationId xmlns:a16="http://schemas.microsoft.com/office/drawing/2014/main" id="{0070F53C-0F83-B9C9-CBBF-C1326FA24C7D}"/>
              </a:ext>
            </a:extLst>
          </p:cNvPr>
          <p:cNvSpPr>
            <a:spLocks noGrp="1"/>
          </p:cNvSpPr>
          <p:nvPr>
            <p:ph idx="1"/>
          </p:nvPr>
        </p:nvSpPr>
        <p:spPr/>
        <p:txBody>
          <a:bodyPr/>
          <a:lstStyle/>
          <a:p>
            <a:r>
              <a:rPr lang="en-US" b="0" i="0" dirty="0">
                <a:effectLst/>
                <a:latin typeface="+mj-lt"/>
              </a:rPr>
              <a:t>Know thyself, Resisting impulsive reactions, flexibility, </a:t>
            </a:r>
            <a:r>
              <a:rPr lang="en-US" dirty="0"/>
              <a:t>exhibiting </a:t>
            </a:r>
            <a:r>
              <a:rPr lang="en-US" b="0" i="0" dirty="0">
                <a:effectLst/>
                <a:latin typeface="+mj-lt"/>
              </a:rPr>
              <a:t>tolerance, positive attitude,  resilience, identify your triggers, cognitive reframing, hardiness helps, Adversaries, staying calm in stressful situation</a:t>
            </a:r>
            <a:br>
              <a:rPr lang="en-US" b="0" i="0" dirty="0">
                <a:effectLst/>
                <a:latin typeface="+mj-lt"/>
              </a:rPr>
            </a:br>
            <a:r>
              <a:rPr lang="en-US" b="0" i="0" dirty="0">
                <a:effectLst/>
                <a:latin typeface="+mj-lt"/>
              </a:rPr>
              <a:t>Don’t demand perfection, learn from your mistakes, take criticism for improvement. The world is a reflective place</a:t>
            </a:r>
            <a:br>
              <a:rPr lang="en-US" b="0" i="0" dirty="0">
                <a:effectLst/>
                <a:latin typeface="+mj-lt"/>
              </a:rPr>
            </a:br>
            <a:r>
              <a:rPr lang="en-US" b="0" i="0" dirty="0">
                <a:effectLst/>
                <a:latin typeface="+mj-lt"/>
              </a:rPr>
              <a:t>Social Capital, family and friends, Hujra </a:t>
            </a:r>
            <a:r>
              <a:rPr lang="en-US" dirty="0" err="1"/>
              <a:t>J</a:t>
            </a:r>
            <a:r>
              <a:rPr lang="en-US" b="0" i="0" dirty="0" err="1">
                <a:effectLst/>
                <a:latin typeface="+mj-lt"/>
              </a:rPr>
              <a:t>umat</a:t>
            </a:r>
            <a:endParaRPr lang="en-US" b="0" i="0" dirty="0">
              <a:effectLst/>
              <a:latin typeface="+mj-lt"/>
            </a:endParaRPr>
          </a:p>
          <a:p>
            <a:r>
              <a:rPr lang="en-US" dirty="0"/>
              <a:t>Sit with elders and teachers (the sources of wisdom), Time factor</a:t>
            </a:r>
            <a:br>
              <a:rPr lang="en-US" b="0" i="0" dirty="0">
                <a:effectLst/>
                <a:latin typeface="+mj-lt"/>
              </a:rPr>
            </a:br>
            <a:r>
              <a:rPr lang="en-US" b="0" i="0" dirty="0">
                <a:effectLst/>
                <a:latin typeface="+mj-lt"/>
              </a:rPr>
              <a:t>Semester System</a:t>
            </a:r>
            <a:r>
              <a:rPr lang="en-US" dirty="0"/>
              <a:t>. Life has </a:t>
            </a:r>
            <a:r>
              <a:rPr lang="en-US"/>
              <a:t>become faster</a:t>
            </a:r>
            <a:endParaRPr lang="en-US" b="0" i="0" dirty="0">
              <a:effectLst/>
              <a:latin typeface="+mj-lt"/>
            </a:endParaRPr>
          </a:p>
          <a:p>
            <a:r>
              <a:rPr lang="en-US" b="0" i="0" dirty="0">
                <a:effectLst/>
                <a:latin typeface="+mj-lt"/>
              </a:rPr>
              <a:t>Mediation, exercise</a:t>
            </a:r>
          </a:p>
          <a:p>
            <a:r>
              <a:rPr lang="en-US" altLang="en-US" sz="2000" dirty="0"/>
              <a:t>Seeking help, Psychology Clinics, Assessment and Counselling Centres</a:t>
            </a:r>
          </a:p>
          <a:p>
            <a:endParaRPr lang="en-US" dirty="0"/>
          </a:p>
        </p:txBody>
      </p:sp>
    </p:spTree>
    <p:extLst>
      <p:ext uri="{BB962C8B-B14F-4D97-AF65-F5344CB8AC3E}">
        <p14:creationId xmlns:p14="http://schemas.microsoft.com/office/powerpoint/2010/main" val="747897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F0E3A9C-9363-FBED-526F-19ACD8E5CC3B}"/>
              </a:ext>
            </a:extLst>
          </p:cNvPr>
          <p:cNvSpPr>
            <a:spLocks noGrp="1" noChangeArrowheads="1"/>
          </p:cNvSpPr>
          <p:nvPr>
            <p:ph type="title"/>
          </p:nvPr>
        </p:nvSpPr>
        <p:spPr/>
        <p:txBody>
          <a:bodyPr/>
          <a:lstStyle/>
          <a:p>
            <a:pPr eaLnBrk="1" hangingPunct="1"/>
            <a:endParaRPr lang="en-US" altLang="en-US"/>
          </a:p>
        </p:txBody>
      </p:sp>
      <p:sp>
        <p:nvSpPr>
          <p:cNvPr id="10243" name="Content Placeholder 2">
            <a:extLst>
              <a:ext uri="{FF2B5EF4-FFF2-40B4-BE49-F238E27FC236}">
                <a16:creationId xmlns:a16="http://schemas.microsoft.com/office/drawing/2014/main" id="{9B4BD4EB-AD6A-E51A-20D9-B432F53425B2}"/>
              </a:ext>
            </a:extLst>
          </p:cNvPr>
          <p:cNvSpPr>
            <a:spLocks noGrp="1" noChangeArrowheads="1"/>
          </p:cNvSpPr>
          <p:nvPr>
            <p:ph idx="1"/>
          </p:nvPr>
        </p:nvSpPr>
        <p:spPr/>
        <p:txBody>
          <a:bodyPr/>
          <a:lstStyle/>
          <a:p>
            <a:pPr algn="ctr" eaLnBrk="1" hangingPunct="1"/>
            <a:r>
              <a:rPr lang="en-US" altLang="en-US" sz="6600" dirty="0"/>
              <a:t>Thank you</a:t>
            </a:r>
          </a:p>
          <a:p>
            <a:pPr algn="ctr" eaLnBrk="1" hangingPunct="1"/>
            <a:endParaRPr lang="en-US" altLang="en-US" sz="4000" dirty="0"/>
          </a:p>
          <a:p>
            <a:pPr algn="ctr" eaLnBrk="1" hangingPunct="1"/>
            <a:r>
              <a:rPr lang="en-US" altLang="en-US" sz="4000" dirty="0"/>
              <a:t>yousafzai@berkeley.edu</a:t>
            </a:r>
            <a:endParaRPr lang="en-US"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1775</TotalTime>
  <Words>677</Words>
  <Application>Microsoft Office PowerPoint</Application>
  <PresentationFormat>Widescreen</PresentationFormat>
  <Paragraphs>41</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Century Gothic</vt:lpstr>
      <vt:lpstr>Helvetica Neue</vt:lpstr>
      <vt:lpstr>Wingdings 3</vt:lpstr>
      <vt:lpstr>Ion</vt:lpstr>
      <vt:lpstr>Emotional Intelligence and Stress Management</vt:lpstr>
      <vt:lpstr>Intelligence and Emotional intelligence </vt:lpstr>
      <vt:lpstr>Ability: Intelligence, Achievement, and Aptitude</vt:lpstr>
      <vt:lpstr>EQ: Daniel Goleman, Emotional Intelligence</vt:lpstr>
      <vt:lpstr>Stress: General Adaptation Syndrome (GAS)</vt:lpstr>
      <vt:lpstr>Solution: What is Important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 psychology</dc:title>
  <dc:creator>Dr. Muhammad Jahanzeb Khan</dc:creator>
  <cp:lastModifiedBy>Muhammad Jahanzeb Khan</cp:lastModifiedBy>
  <cp:revision>122</cp:revision>
  <dcterms:created xsi:type="dcterms:W3CDTF">2019-11-25T05:28:58Z</dcterms:created>
  <dcterms:modified xsi:type="dcterms:W3CDTF">2024-04-24T01:52:19Z</dcterms:modified>
</cp:coreProperties>
</file>